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64" r:id="rId4"/>
    <p:sldId id="265" r:id="rId5"/>
    <p:sldId id="263" r:id="rId6"/>
    <p:sldId id="260" r:id="rId7"/>
    <p:sldId id="268" r:id="rId8"/>
    <p:sldId id="267" r:id="rId9"/>
    <p:sldId id="259" r:id="rId10"/>
    <p:sldId id="258" r:id="rId11"/>
    <p:sldId id="262"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54" d="100"/>
          <a:sy n="54" d="100"/>
        </p:scale>
        <p:origin x="677"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F96FFD5-680A-48DE-BAEE-6946B055DE7D}" type="datetimeFigureOut">
              <a:rPr lang="en-US" smtClean="0"/>
              <a:t>11/12/2020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E55699-A415-42BA-B7DF-52A427FE7E0E}" type="slidenum">
              <a:rPr lang="en-US" smtClean="0"/>
              <a:t>‹#›</a:t>
            </a:fld>
            <a:endParaRPr lang="en-US"/>
          </a:p>
        </p:txBody>
      </p:sp>
    </p:spTree>
    <p:extLst>
      <p:ext uri="{BB962C8B-B14F-4D97-AF65-F5344CB8AC3E}">
        <p14:creationId xmlns:p14="http://schemas.microsoft.com/office/powerpoint/2010/main" val="29155627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96FFD5-680A-48DE-BAEE-6946B055DE7D}" type="datetimeFigureOut">
              <a:rPr lang="en-US" smtClean="0"/>
              <a:t>11/12/2020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E55699-A415-42BA-B7DF-52A427FE7E0E}" type="slidenum">
              <a:rPr lang="en-US" smtClean="0"/>
              <a:t>‹#›</a:t>
            </a:fld>
            <a:endParaRPr lang="en-US"/>
          </a:p>
        </p:txBody>
      </p:sp>
    </p:spTree>
    <p:extLst>
      <p:ext uri="{BB962C8B-B14F-4D97-AF65-F5344CB8AC3E}">
        <p14:creationId xmlns:p14="http://schemas.microsoft.com/office/powerpoint/2010/main" val="39059633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96FFD5-680A-48DE-BAEE-6946B055DE7D}" type="datetimeFigureOut">
              <a:rPr lang="en-US" smtClean="0"/>
              <a:t>11/12/2020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E55699-A415-42BA-B7DF-52A427FE7E0E}" type="slidenum">
              <a:rPr lang="en-US" smtClean="0"/>
              <a:t>‹#›</a:t>
            </a:fld>
            <a:endParaRPr lang="en-US"/>
          </a:p>
        </p:txBody>
      </p:sp>
    </p:spTree>
    <p:extLst>
      <p:ext uri="{BB962C8B-B14F-4D97-AF65-F5344CB8AC3E}">
        <p14:creationId xmlns:p14="http://schemas.microsoft.com/office/powerpoint/2010/main" val="23324844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96FFD5-680A-48DE-BAEE-6946B055DE7D}" type="datetimeFigureOut">
              <a:rPr lang="en-US" smtClean="0"/>
              <a:t>11/12/2020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E55699-A415-42BA-B7DF-52A427FE7E0E}" type="slidenum">
              <a:rPr lang="en-US" smtClean="0"/>
              <a:t>‹#›</a:t>
            </a:fld>
            <a:endParaRPr lang="en-US"/>
          </a:p>
        </p:txBody>
      </p:sp>
    </p:spTree>
    <p:extLst>
      <p:ext uri="{BB962C8B-B14F-4D97-AF65-F5344CB8AC3E}">
        <p14:creationId xmlns:p14="http://schemas.microsoft.com/office/powerpoint/2010/main" val="16341897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F96FFD5-680A-48DE-BAEE-6946B055DE7D}" type="datetimeFigureOut">
              <a:rPr lang="en-US" smtClean="0"/>
              <a:t>11/12/2020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E55699-A415-42BA-B7DF-52A427FE7E0E}" type="slidenum">
              <a:rPr lang="en-US" smtClean="0"/>
              <a:t>‹#›</a:t>
            </a:fld>
            <a:endParaRPr lang="en-US"/>
          </a:p>
        </p:txBody>
      </p:sp>
    </p:spTree>
    <p:extLst>
      <p:ext uri="{BB962C8B-B14F-4D97-AF65-F5344CB8AC3E}">
        <p14:creationId xmlns:p14="http://schemas.microsoft.com/office/powerpoint/2010/main" val="17753998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F96FFD5-680A-48DE-BAEE-6946B055DE7D}" type="datetimeFigureOut">
              <a:rPr lang="en-US" smtClean="0"/>
              <a:t>11/12/2020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E55699-A415-42BA-B7DF-52A427FE7E0E}" type="slidenum">
              <a:rPr lang="en-US" smtClean="0"/>
              <a:t>‹#›</a:t>
            </a:fld>
            <a:endParaRPr lang="en-US"/>
          </a:p>
        </p:txBody>
      </p:sp>
    </p:spTree>
    <p:extLst>
      <p:ext uri="{BB962C8B-B14F-4D97-AF65-F5344CB8AC3E}">
        <p14:creationId xmlns:p14="http://schemas.microsoft.com/office/powerpoint/2010/main" val="13558284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F96FFD5-680A-48DE-BAEE-6946B055DE7D}" type="datetimeFigureOut">
              <a:rPr lang="en-US" smtClean="0"/>
              <a:t>11/12/2020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AE55699-A415-42BA-B7DF-52A427FE7E0E}" type="slidenum">
              <a:rPr lang="en-US" smtClean="0"/>
              <a:t>‹#›</a:t>
            </a:fld>
            <a:endParaRPr lang="en-US"/>
          </a:p>
        </p:txBody>
      </p:sp>
    </p:spTree>
    <p:extLst>
      <p:ext uri="{BB962C8B-B14F-4D97-AF65-F5344CB8AC3E}">
        <p14:creationId xmlns:p14="http://schemas.microsoft.com/office/powerpoint/2010/main" val="10469732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F96FFD5-680A-48DE-BAEE-6946B055DE7D}" type="datetimeFigureOut">
              <a:rPr lang="en-US" smtClean="0"/>
              <a:t>11/12/2020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AE55699-A415-42BA-B7DF-52A427FE7E0E}" type="slidenum">
              <a:rPr lang="en-US" smtClean="0"/>
              <a:t>‹#›</a:t>
            </a:fld>
            <a:endParaRPr lang="en-US"/>
          </a:p>
        </p:txBody>
      </p:sp>
    </p:spTree>
    <p:extLst>
      <p:ext uri="{BB962C8B-B14F-4D97-AF65-F5344CB8AC3E}">
        <p14:creationId xmlns:p14="http://schemas.microsoft.com/office/powerpoint/2010/main" val="8856327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96FFD5-680A-48DE-BAEE-6946B055DE7D}" type="datetimeFigureOut">
              <a:rPr lang="en-US" smtClean="0"/>
              <a:t>11/12/2020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AE55699-A415-42BA-B7DF-52A427FE7E0E}" type="slidenum">
              <a:rPr lang="en-US" smtClean="0"/>
              <a:t>‹#›</a:t>
            </a:fld>
            <a:endParaRPr lang="en-US"/>
          </a:p>
        </p:txBody>
      </p:sp>
    </p:spTree>
    <p:extLst>
      <p:ext uri="{BB962C8B-B14F-4D97-AF65-F5344CB8AC3E}">
        <p14:creationId xmlns:p14="http://schemas.microsoft.com/office/powerpoint/2010/main" val="40209193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F96FFD5-680A-48DE-BAEE-6946B055DE7D}" type="datetimeFigureOut">
              <a:rPr lang="en-US" smtClean="0"/>
              <a:t>11/12/2020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E55699-A415-42BA-B7DF-52A427FE7E0E}" type="slidenum">
              <a:rPr lang="en-US" smtClean="0"/>
              <a:t>‹#›</a:t>
            </a:fld>
            <a:endParaRPr lang="en-US"/>
          </a:p>
        </p:txBody>
      </p:sp>
    </p:spTree>
    <p:extLst>
      <p:ext uri="{BB962C8B-B14F-4D97-AF65-F5344CB8AC3E}">
        <p14:creationId xmlns:p14="http://schemas.microsoft.com/office/powerpoint/2010/main" val="6108082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F96FFD5-680A-48DE-BAEE-6946B055DE7D}" type="datetimeFigureOut">
              <a:rPr lang="en-US" smtClean="0"/>
              <a:t>11/12/2020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E55699-A415-42BA-B7DF-52A427FE7E0E}" type="slidenum">
              <a:rPr lang="en-US" smtClean="0"/>
              <a:t>‹#›</a:t>
            </a:fld>
            <a:endParaRPr lang="en-US"/>
          </a:p>
        </p:txBody>
      </p:sp>
    </p:spTree>
    <p:extLst>
      <p:ext uri="{BB962C8B-B14F-4D97-AF65-F5344CB8AC3E}">
        <p14:creationId xmlns:p14="http://schemas.microsoft.com/office/powerpoint/2010/main" val="30856413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96FFD5-680A-48DE-BAEE-6946B055DE7D}" type="datetimeFigureOut">
              <a:rPr lang="en-US" smtClean="0"/>
              <a:t>11/12/2020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E55699-A415-42BA-B7DF-52A427FE7E0E}" type="slidenum">
              <a:rPr lang="en-US" smtClean="0"/>
              <a:t>‹#›</a:t>
            </a:fld>
            <a:endParaRPr lang="en-US"/>
          </a:p>
        </p:txBody>
      </p:sp>
    </p:spTree>
    <p:extLst>
      <p:ext uri="{BB962C8B-B14F-4D97-AF65-F5344CB8AC3E}">
        <p14:creationId xmlns:p14="http://schemas.microsoft.com/office/powerpoint/2010/main" val="39633626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Foreign Policy of Kazakhstan </a:t>
            </a:r>
            <a:br>
              <a:rPr lang="en-US" dirty="0" smtClean="0"/>
            </a:br>
            <a:r>
              <a:rPr lang="en-US" cap="all" dirty="0" smtClean="0"/>
              <a:t>lecture 9</a:t>
            </a:r>
            <a:endParaRPr lang="en-US" cap="all" dirty="0"/>
          </a:p>
        </p:txBody>
      </p:sp>
      <p:sp>
        <p:nvSpPr>
          <p:cNvPr id="3" name="Subtitle 2"/>
          <p:cNvSpPr>
            <a:spLocks noGrp="1"/>
          </p:cNvSpPr>
          <p:nvPr>
            <p:ph type="subTitle" idx="1"/>
          </p:nvPr>
        </p:nvSpPr>
        <p:spPr/>
        <p:txBody>
          <a:bodyPr>
            <a:normAutofit lnSpcReduction="10000"/>
          </a:bodyPr>
          <a:lstStyle/>
          <a:p>
            <a:r>
              <a:rPr lang="en-GB" b="1" cap="all" dirty="0" smtClean="0"/>
              <a:t>Participation </a:t>
            </a:r>
            <a:r>
              <a:rPr lang="en-GB" b="1" cap="all" dirty="0"/>
              <a:t>of Kazakhstan in regional institutions, regimes, organizations (security and politics</a:t>
            </a:r>
            <a:r>
              <a:rPr lang="en-GB" b="1" cap="all" dirty="0" smtClean="0"/>
              <a:t>)</a:t>
            </a:r>
            <a:endParaRPr lang="en-US" dirty="0" smtClean="0"/>
          </a:p>
          <a:p>
            <a:r>
              <a:rPr lang="en-US" dirty="0" smtClean="0"/>
              <a:t>Marem Buzurtanova </a:t>
            </a:r>
          </a:p>
          <a:p>
            <a:r>
              <a:rPr lang="en-US" dirty="0" smtClean="0"/>
              <a:t>Almaty 2020</a:t>
            </a:r>
            <a:endParaRPr lang="en-US" dirty="0"/>
          </a:p>
        </p:txBody>
      </p:sp>
    </p:spTree>
    <p:extLst>
      <p:ext uri="{BB962C8B-B14F-4D97-AF65-F5344CB8AC3E}">
        <p14:creationId xmlns:p14="http://schemas.microsoft.com/office/powerpoint/2010/main" val="40534078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06413"/>
          </a:xfrm>
        </p:spPr>
        <p:txBody>
          <a:bodyPr>
            <a:normAutofit/>
          </a:bodyPr>
          <a:lstStyle/>
          <a:p>
            <a:pPr algn="r"/>
            <a:r>
              <a:rPr lang="en-US" sz="1000" dirty="0" smtClean="0"/>
              <a:t>Foreign Policy of Kazakhstan  - </a:t>
            </a:r>
            <a:r>
              <a:rPr lang="en-US" sz="1000" cap="all" dirty="0" smtClean="0"/>
              <a:t>lecture 9</a:t>
            </a:r>
            <a:endParaRPr lang="en-US" sz="1000" dirty="0"/>
          </a:p>
        </p:txBody>
      </p:sp>
      <p:sp>
        <p:nvSpPr>
          <p:cNvPr id="3" name="Content Placeholder 2"/>
          <p:cNvSpPr>
            <a:spLocks noGrp="1"/>
          </p:cNvSpPr>
          <p:nvPr>
            <p:ph idx="1"/>
          </p:nvPr>
        </p:nvSpPr>
        <p:spPr>
          <a:xfrm>
            <a:off x="384048" y="871538"/>
            <a:ext cx="11631168" cy="5785294"/>
          </a:xfrm>
        </p:spPr>
        <p:txBody>
          <a:bodyPr>
            <a:normAutofit/>
          </a:bodyPr>
          <a:lstStyle/>
          <a:p>
            <a:r>
              <a:rPr lang="en-US" sz="3200" b="1" dirty="0" smtClean="0"/>
              <a:t>The SCO is primarily centered on its member nations' Central Asian security-related concerns, mainly terrorism, separatism and extremism;</a:t>
            </a:r>
          </a:p>
          <a:p>
            <a:r>
              <a:rPr lang="en-US" sz="3200" b="1" dirty="0"/>
              <a:t>T</a:t>
            </a:r>
            <a:r>
              <a:rPr lang="en-US" sz="3200" b="1" dirty="0" smtClean="0"/>
              <a:t>he Regional Anti-Terrorist Structure (RATS) in 2004, in 2006 cross-border drug crimes added;</a:t>
            </a:r>
          </a:p>
          <a:p>
            <a:r>
              <a:rPr lang="en-US" sz="3200" b="1" dirty="0" smtClean="0"/>
              <a:t>In 2007, the SCO signed an agreement with the Collective Security Treaty Organization (CSTO) to broaden cooperation on issues such as security, crime, and drug trafficking. </a:t>
            </a:r>
          </a:p>
          <a:p>
            <a:r>
              <a:rPr lang="en-US" sz="3200" b="1" dirty="0" smtClean="0"/>
              <a:t>On 4 June 2014, in the Tajik capital Dushanbe, the idea was brought up to merge the SCO with the Collective Security Treaty Organization. It is still being debated.</a:t>
            </a:r>
          </a:p>
        </p:txBody>
      </p:sp>
    </p:spTree>
    <p:extLst>
      <p:ext uri="{BB962C8B-B14F-4D97-AF65-F5344CB8AC3E}">
        <p14:creationId xmlns:p14="http://schemas.microsoft.com/office/powerpoint/2010/main" val="1601708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06413"/>
          </a:xfrm>
        </p:spPr>
        <p:txBody>
          <a:bodyPr>
            <a:normAutofit/>
          </a:bodyPr>
          <a:lstStyle/>
          <a:p>
            <a:pPr algn="r"/>
            <a:r>
              <a:rPr lang="en-US" sz="1000" dirty="0" smtClean="0"/>
              <a:t>Foreign Policy of Kazakhstan  - </a:t>
            </a:r>
            <a:r>
              <a:rPr lang="en-US" sz="1000" cap="all" dirty="0" smtClean="0"/>
              <a:t>lecture 9</a:t>
            </a:r>
            <a:endParaRPr lang="en-US" sz="1000" dirty="0"/>
          </a:p>
        </p:txBody>
      </p:sp>
      <p:sp>
        <p:nvSpPr>
          <p:cNvPr id="3" name="Content Placeholder 2"/>
          <p:cNvSpPr>
            <a:spLocks noGrp="1"/>
          </p:cNvSpPr>
          <p:nvPr>
            <p:ph idx="1"/>
          </p:nvPr>
        </p:nvSpPr>
        <p:spPr>
          <a:xfrm>
            <a:off x="316523" y="871538"/>
            <a:ext cx="11551112" cy="5986462"/>
          </a:xfrm>
        </p:spPr>
        <p:txBody>
          <a:bodyPr>
            <a:noAutofit/>
          </a:bodyPr>
          <a:lstStyle/>
          <a:p>
            <a:pPr marL="0" indent="0">
              <a:buNone/>
            </a:pPr>
            <a:r>
              <a:rPr lang="en-US" sz="2000" b="1" dirty="0"/>
              <a:t>T</a:t>
            </a:r>
            <a:r>
              <a:rPr lang="en-US" sz="2000" b="1" dirty="0" smtClean="0"/>
              <a:t>he Conference on Interaction &amp; Confidence Building Measures in Asia (CICA) of 27 member and 8 observer states;</a:t>
            </a:r>
          </a:p>
          <a:p>
            <a:pPr>
              <a:buFontTx/>
              <a:buChar char="-"/>
            </a:pPr>
            <a:r>
              <a:rPr lang="en-US" sz="2000" dirty="0" smtClean="0"/>
              <a:t>proposed by President Nazarbayev of Kazakhstan on 5 October 1992, at the 47th Session of the United Nations General Assembly;</a:t>
            </a:r>
          </a:p>
          <a:p>
            <a:pPr>
              <a:buFontTx/>
              <a:buChar char="-"/>
            </a:pPr>
            <a:r>
              <a:rPr lang="en-US" sz="2000" dirty="0" smtClean="0"/>
              <a:t>The Declaration on Principles Guiding Relations between CICA Member States adopted in 1999;</a:t>
            </a:r>
          </a:p>
          <a:p>
            <a:pPr>
              <a:buFontTx/>
              <a:buChar char="-"/>
            </a:pPr>
            <a:r>
              <a:rPr lang="en-US" sz="2000" dirty="0" smtClean="0"/>
              <a:t>President </a:t>
            </a:r>
            <a:r>
              <a:rPr lang="en-US" sz="2000" dirty="0" err="1" smtClean="0"/>
              <a:t>Tokayev</a:t>
            </a:r>
            <a:r>
              <a:rPr lang="en-US" sz="2000" dirty="0" smtClean="0"/>
              <a:t> of Kazakhstan in 2019: “to facilitate expert support, establish a permanent expert platform and a council of wise men:</a:t>
            </a:r>
          </a:p>
          <a:p>
            <a:pPr>
              <a:buFontTx/>
              <a:buChar char="-"/>
            </a:pPr>
            <a:r>
              <a:rPr lang="en-US" sz="2000" dirty="0" smtClean="0"/>
              <a:t>CICA schedule:</a:t>
            </a:r>
          </a:p>
          <a:p>
            <a:pPr marL="0" indent="0">
              <a:buNone/>
            </a:pPr>
            <a:r>
              <a:rPr lang="en-US" sz="1400" dirty="0" smtClean="0"/>
              <a:t>1999 ministerial meeting</a:t>
            </a:r>
          </a:p>
          <a:p>
            <a:pPr marL="0" indent="0">
              <a:buNone/>
            </a:pPr>
            <a:r>
              <a:rPr lang="en-US" sz="1400" dirty="0" smtClean="0"/>
              <a:t>2002 summit</a:t>
            </a:r>
          </a:p>
          <a:p>
            <a:pPr marL="0" indent="0">
              <a:buNone/>
            </a:pPr>
            <a:r>
              <a:rPr lang="en-US" sz="1400" dirty="0" smtClean="0"/>
              <a:t>2004 ministerial meeting</a:t>
            </a:r>
          </a:p>
          <a:p>
            <a:pPr marL="0" indent="0">
              <a:buNone/>
            </a:pPr>
            <a:r>
              <a:rPr lang="en-US" sz="1400" dirty="0" smtClean="0"/>
              <a:t>006 summit</a:t>
            </a:r>
          </a:p>
          <a:p>
            <a:pPr marL="0" indent="0">
              <a:buNone/>
            </a:pPr>
            <a:r>
              <a:rPr lang="en-US" sz="1400" dirty="0" smtClean="0"/>
              <a:t>2008 ministerial meeting</a:t>
            </a:r>
          </a:p>
          <a:p>
            <a:pPr marL="0" indent="0">
              <a:buNone/>
            </a:pPr>
            <a:r>
              <a:rPr lang="en-US" sz="1400" dirty="0" smtClean="0"/>
              <a:t>2010 summit</a:t>
            </a:r>
          </a:p>
          <a:p>
            <a:pPr marL="0" indent="0">
              <a:buNone/>
            </a:pPr>
            <a:r>
              <a:rPr lang="en-US" sz="1400" dirty="0" smtClean="0"/>
              <a:t>2012 Ministerial Meeting</a:t>
            </a:r>
          </a:p>
          <a:p>
            <a:pPr marL="0" indent="0">
              <a:buNone/>
            </a:pPr>
            <a:r>
              <a:rPr lang="en-US" sz="1400" dirty="0" smtClean="0"/>
              <a:t>2014 summit</a:t>
            </a:r>
          </a:p>
          <a:p>
            <a:pPr marL="0" indent="0">
              <a:buNone/>
            </a:pPr>
            <a:r>
              <a:rPr lang="en-US" sz="1400" dirty="0" smtClean="0"/>
              <a:t>Ministerial 2017 Marking 25th Anniversary</a:t>
            </a:r>
          </a:p>
          <a:p>
            <a:pPr marL="0" indent="0">
              <a:buNone/>
            </a:pPr>
            <a:r>
              <a:rPr lang="en-US" sz="1400" dirty="0" smtClean="0"/>
              <a:t>2019 summit</a:t>
            </a:r>
            <a:endParaRPr lang="en-US" sz="1400" dirty="0"/>
          </a:p>
        </p:txBody>
      </p:sp>
      <p:pic>
        <p:nvPicPr>
          <p:cNvPr id="5" name="Picture 4"/>
          <p:cNvPicPr>
            <a:picLocks noChangeAspect="1"/>
          </p:cNvPicPr>
          <p:nvPr/>
        </p:nvPicPr>
        <p:blipFill>
          <a:blip r:embed="rId2"/>
          <a:stretch>
            <a:fillRect/>
          </a:stretch>
        </p:blipFill>
        <p:spPr>
          <a:xfrm>
            <a:off x="8189956" y="4421596"/>
            <a:ext cx="6154694" cy="1054570"/>
          </a:xfrm>
          <a:prstGeom prst="rect">
            <a:avLst/>
          </a:prstGeom>
        </p:spPr>
      </p:pic>
      <p:pic>
        <p:nvPicPr>
          <p:cNvPr id="6" name="Picture 5"/>
          <p:cNvPicPr>
            <a:picLocks noChangeAspect="1"/>
          </p:cNvPicPr>
          <p:nvPr/>
        </p:nvPicPr>
        <p:blipFill>
          <a:blip r:embed="rId3"/>
          <a:stretch>
            <a:fillRect/>
          </a:stretch>
        </p:blipFill>
        <p:spPr>
          <a:xfrm>
            <a:off x="9904456" y="2533134"/>
            <a:ext cx="1963179" cy="1888461"/>
          </a:xfrm>
          <a:prstGeom prst="rect">
            <a:avLst/>
          </a:prstGeom>
        </p:spPr>
      </p:pic>
    </p:spTree>
    <p:extLst>
      <p:ext uri="{BB962C8B-B14F-4D97-AF65-F5344CB8AC3E}">
        <p14:creationId xmlns:p14="http://schemas.microsoft.com/office/powerpoint/2010/main" val="30122800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06413"/>
          </a:xfrm>
        </p:spPr>
        <p:txBody>
          <a:bodyPr>
            <a:normAutofit/>
          </a:bodyPr>
          <a:lstStyle/>
          <a:p>
            <a:pPr algn="r"/>
            <a:r>
              <a:rPr lang="en-US" sz="1000" dirty="0" smtClean="0"/>
              <a:t>Foreign Policy of Kazakhstan  - </a:t>
            </a:r>
            <a:r>
              <a:rPr lang="en-US" sz="1000" cap="all" dirty="0" smtClean="0"/>
              <a:t>lecture 9</a:t>
            </a:r>
            <a:endParaRPr lang="en-US" sz="1000" dirty="0"/>
          </a:p>
        </p:txBody>
      </p:sp>
      <p:sp>
        <p:nvSpPr>
          <p:cNvPr id="3" name="Content Placeholder 2"/>
          <p:cNvSpPr>
            <a:spLocks noGrp="1"/>
          </p:cNvSpPr>
          <p:nvPr>
            <p:ph idx="1"/>
          </p:nvPr>
        </p:nvSpPr>
        <p:spPr>
          <a:xfrm>
            <a:off x="838200" y="871538"/>
            <a:ext cx="10515600" cy="5305425"/>
          </a:xfrm>
        </p:spPr>
        <p:txBody>
          <a:bodyPr/>
          <a:lstStyle/>
          <a:p>
            <a:pPr marL="0" indent="0">
              <a:buNone/>
            </a:pPr>
            <a:r>
              <a:rPr lang="en-US" b="1" dirty="0" smtClean="0"/>
              <a:t>LECTURE FOUR (9) PARTICIPATION OF KAZAKHSTAN IN REGIONAL INSTITUTIONS, REGIMES, ORGANIZATIONS (SECURITY AND POLITICS):</a:t>
            </a:r>
          </a:p>
          <a:p>
            <a:pPr marL="0" indent="0">
              <a:buNone/>
            </a:pPr>
            <a:r>
              <a:rPr lang="en-US" b="1" dirty="0" smtClean="0"/>
              <a:t>Topics to Be Covered: </a:t>
            </a:r>
          </a:p>
          <a:p>
            <a:pPr marL="0" indent="0">
              <a:buNone/>
            </a:pPr>
            <a:r>
              <a:rPr lang="en-US" dirty="0" smtClean="0"/>
              <a:t>•	President N. Nazarbayev of Kazakhstan the Conference on Interaction &amp; Confidence Building Measures in Asia (CICA) initiative;</a:t>
            </a:r>
          </a:p>
          <a:p>
            <a:pPr marL="0" indent="0">
              <a:buNone/>
            </a:pPr>
            <a:r>
              <a:rPr lang="en-US" dirty="0" smtClean="0"/>
              <a:t>•	Kazakhstan’s membership in the Collective Security Treaty Organization;</a:t>
            </a:r>
          </a:p>
          <a:p>
            <a:pPr marL="0" indent="0">
              <a:buNone/>
            </a:pPr>
            <a:r>
              <a:rPr lang="en-US" dirty="0" smtClean="0"/>
              <a:t>•	Kazakhstan’s membership in the Shanghai Cooperation Organization.</a:t>
            </a:r>
          </a:p>
          <a:p>
            <a:pPr marL="0" indent="0">
              <a:buNone/>
            </a:pPr>
            <a:endParaRPr lang="en-US" dirty="0"/>
          </a:p>
        </p:txBody>
      </p:sp>
    </p:spTree>
    <p:extLst>
      <p:ext uri="{BB962C8B-B14F-4D97-AF65-F5344CB8AC3E}">
        <p14:creationId xmlns:p14="http://schemas.microsoft.com/office/powerpoint/2010/main" val="30800860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06413"/>
          </a:xfrm>
        </p:spPr>
        <p:txBody>
          <a:bodyPr>
            <a:normAutofit/>
          </a:bodyPr>
          <a:lstStyle/>
          <a:p>
            <a:pPr algn="r"/>
            <a:r>
              <a:rPr lang="en-US" sz="1000" dirty="0" smtClean="0"/>
              <a:t>Foreign Policy of Kazakhstan  - </a:t>
            </a:r>
            <a:r>
              <a:rPr lang="en-US" sz="1000" cap="all" dirty="0" smtClean="0"/>
              <a:t>lecture 9</a:t>
            </a:r>
            <a:endParaRPr lang="en-US" sz="1000" dirty="0"/>
          </a:p>
        </p:txBody>
      </p:sp>
      <p:sp>
        <p:nvSpPr>
          <p:cNvPr id="3" name="Content Placeholder 2"/>
          <p:cNvSpPr>
            <a:spLocks noGrp="1"/>
          </p:cNvSpPr>
          <p:nvPr>
            <p:ph idx="1"/>
          </p:nvPr>
        </p:nvSpPr>
        <p:spPr>
          <a:xfrm>
            <a:off x="838200" y="871538"/>
            <a:ext cx="10515600" cy="5305425"/>
          </a:xfrm>
        </p:spPr>
        <p:txBody>
          <a:bodyPr/>
          <a:lstStyle/>
          <a:p>
            <a:pPr marL="0" indent="0">
              <a:buNone/>
            </a:pPr>
            <a:r>
              <a:rPr lang="en-US" b="1" dirty="0" smtClean="0"/>
              <a:t>Lecture 9:</a:t>
            </a:r>
          </a:p>
          <a:p>
            <a:pPr marL="0" indent="0">
              <a:buNone/>
            </a:pPr>
            <a:r>
              <a:rPr lang="en-US" b="1" dirty="0" smtClean="0"/>
              <a:t>Terms to Be Introduced:</a:t>
            </a:r>
          </a:p>
          <a:p>
            <a:pPr marL="0" indent="0">
              <a:buNone/>
            </a:pPr>
            <a:r>
              <a:rPr lang="en-US" dirty="0" smtClean="0"/>
              <a:t>•	Collective security;</a:t>
            </a:r>
          </a:p>
          <a:p>
            <a:pPr marL="0" indent="0">
              <a:buNone/>
            </a:pPr>
            <a:r>
              <a:rPr lang="en-US" dirty="0" smtClean="0"/>
              <a:t>•	Multilateral security mechanisms;</a:t>
            </a:r>
          </a:p>
          <a:p>
            <a:pPr marL="0" indent="0">
              <a:buNone/>
            </a:pPr>
            <a:r>
              <a:rPr lang="en-US" dirty="0" smtClean="0"/>
              <a:t>•	Non-state security actors and threats;</a:t>
            </a:r>
          </a:p>
          <a:p>
            <a:pPr marL="0" indent="0">
              <a:buNone/>
            </a:pPr>
            <a:r>
              <a:rPr lang="en-US" dirty="0" smtClean="0"/>
              <a:t>•	Conference on Interaction &amp; Confidence Building Measures in Asia (CICA)</a:t>
            </a:r>
          </a:p>
          <a:p>
            <a:pPr marL="0" indent="0">
              <a:buNone/>
            </a:pPr>
            <a:r>
              <a:rPr lang="en-US" dirty="0" smtClean="0"/>
              <a:t>•	Collective Security Treaty Organization;</a:t>
            </a:r>
          </a:p>
          <a:p>
            <a:pPr marL="0" indent="0">
              <a:buNone/>
            </a:pPr>
            <a:r>
              <a:rPr lang="en-US" dirty="0" smtClean="0"/>
              <a:t>•	Shanghai Cooperation Organization.</a:t>
            </a:r>
          </a:p>
          <a:p>
            <a:pPr marL="0" indent="0">
              <a:buNone/>
            </a:pPr>
            <a:endParaRPr lang="en-US" dirty="0"/>
          </a:p>
        </p:txBody>
      </p:sp>
    </p:spTree>
    <p:extLst>
      <p:ext uri="{BB962C8B-B14F-4D97-AF65-F5344CB8AC3E}">
        <p14:creationId xmlns:p14="http://schemas.microsoft.com/office/powerpoint/2010/main" val="12221057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06413"/>
          </a:xfrm>
        </p:spPr>
        <p:txBody>
          <a:bodyPr>
            <a:normAutofit/>
          </a:bodyPr>
          <a:lstStyle/>
          <a:p>
            <a:pPr algn="r"/>
            <a:r>
              <a:rPr lang="en-US" sz="1000" dirty="0" smtClean="0"/>
              <a:t>Foreign Policy of Kazakhstan  - </a:t>
            </a:r>
            <a:r>
              <a:rPr lang="en-US" sz="1000" cap="all" dirty="0" smtClean="0"/>
              <a:t>lecture 9</a:t>
            </a:r>
            <a:endParaRPr lang="en-US" sz="1000" dirty="0"/>
          </a:p>
        </p:txBody>
      </p:sp>
      <p:sp>
        <p:nvSpPr>
          <p:cNvPr id="3" name="Content Placeholder 2"/>
          <p:cNvSpPr>
            <a:spLocks noGrp="1"/>
          </p:cNvSpPr>
          <p:nvPr>
            <p:ph idx="1"/>
          </p:nvPr>
        </p:nvSpPr>
        <p:spPr>
          <a:xfrm>
            <a:off x="838200" y="871538"/>
            <a:ext cx="10515600" cy="5305425"/>
          </a:xfrm>
        </p:spPr>
        <p:txBody>
          <a:bodyPr/>
          <a:lstStyle/>
          <a:p>
            <a:pPr marL="0" indent="0">
              <a:buNone/>
            </a:pPr>
            <a:r>
              <a:rPr lang="en-US" b="1" dirty="0" smtClean="0"/>
              <a:t>International security</a:t>
            </a:r>
            <a:r>
              <a:rPr lang="en-US" dirty="0" smtClean="0"/>
              <a:t>, also called global security, is a term which refers to the measures taken by states and international organizations, such as the United Nations, to ensure mutual survival and safety. These measures include military action and diplomatic agreements such as treaties and conventions. International and national security are invariably linked. International security is national security or state security in the global arena.</a:t>
            </a:r>
          </a:p>
          <a:p>
            <a:pPr marL="0" indent="0">
              <a:buNone/>
            </a:pPr>
            <a:endParaRPr lang="en-US" dirty="0"/>
          </a:p>
          <a:p>
            <a:pPr marL="0" indent="0">
              <a:buNone/>
            </a:pPr>
            <a:r>
              <a:rPr lang="en-US" b="1" dirty="0" smtClean="0"/>
              <a:t>National security </a:t>
            </a:r>
            <a:r>
              <a:rPr lang="en-US" dirty="0" smtClean="0"/>
              <a:t>– the lack of threat to the nation’s territorial integrity, political independence and sovereignty, i.e. it is about the survival of the state. </a:t>
            </a:r>
            <a:endParaRPr lang="en-US" dirty="0"/>
          </a:p>
        </p:txBody>
      </p:sp>
    </p:spTree>
    <p:extLst>
      <p:ext uri="{BB962C8B-B14F-4D97-AF65-F5344CB8AC3E}">
        <p14:creationId xmlns:p14="http://schemas.microsoft.com/office/powerpoint/2010/main" val="16810958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06413"/>
          </a:xfrm>
        </p:spPr>
        <p:txBody>
          <a:bodyPr>
            <a:normAutofit/>
          </a:bodyPr>
          <a:lstStyle/>
          <a:p>
            <a:pPr algn="r"/>
            <a:r>
              <a:rPr lang="en-US" sz="1000" dirty="0" smtClean="0"/>
              <a:t>Foreign Policy of Kazakhstan  - </a:t>
            </a:r>
            <a:r>
              <a:rPr lang="en-US" sz="1000" cap="all" dirty="0" smtClean="0"/>
              <a:t>lecture 9</a:t>
            </a:r>
            <a:endParaRPr lang="en-US" sz="1000" dirty="0"/>
          </a:p>
        </p:txBody>
      </p:sp>
      <p:sp>
        <p:nvSpPr>
          <p:cNvPr id="3" name="Content Placeholder 2"/>
          <p:cNvSpPr>
            <a:spLocks noGrp="1"/>
          </p:cNvSpPr>
          <p:nvPr>
            <p:ph idx="1"/>
          </p:nvPr>
        </p:nvSpPr>
        <p:spPr>
          <a:xfrm>
            <a:off x="838200" y="871538"/>
            <a:ext cx="10515600" cy="5305425"/>
          </a:xfrm>
        </p:spPr>
        <p:txBody>
          <a:bodyPr>
            <a:normAutofit lnSpcReduction="10000"/>
          </a:bodyPr>
          <a:lstStyle/>
          <a:p>
            <a:pPr marL="0" indent="0">
              <a:buNone/>
            </a:pPr>
            <a:r>
              <a:rPr lang="en-US" dirty="0" smtClean="0"/>
              <a:t>Collective Security is an arrangement, regional, or global, in which each state accepts that the security of one is the concern of all, and therefore commits to a collective response to threats to, and breaches of peace, </a:t>
            </a:r>
            <a:r>
              <a:rPr lang="en-US" dirty="0" err="1" smtClean="0"/>
              <a:t>i</a:t>
            </a:r>
            <a:r>
              <a:rPr lang="en-US" dirty="0" smtClean="0"/>
              <a:t>. e. pledging to defend one another in order to deter aggression.</a:t>
            </a:r>
          </a:p>
          <a:p>
            <a:pPr marL="0" indent="0" algn="ctr">
              <a:buNone/>
            </a:pPr>
            <a:r>
              <a:rPr lang="en-US" dirty="0" smtClean="0"/>
              <a:t>Collective Security </a:t>
            </a:r>
          </a:p>
          <a:p>
            <a:pPr marL="0" indent="0" algn="ctr">
              <a:buNone/>
            </a:pPr>
            <a:endParaRPr lang="en-US" dirty="0" smtClean="0"/>
          </a:p>
          <a:p>
            <a:pPr marL="0" indent="0" algn="ctr">
              <a:buNone/>
            </a:pPr>
            <a:endParaRPr lang="en-US" dirty="0" smtClean="0"/>
          </a:p>
          <a:p>
            <a:pPr marL="0" indent="0" algn="ctr">
              <a:buNone/>
            </a:pPr>
            <a:r>
              <a:rPr lang="en-US" dirty="0"/>
              <a:t>A</a:t>
            </a:r>
            <a:r>
              <a:rPr lang="en-US" dirty="0" smtClean="0"/>
              <a:t>lliance </a:t>
            </a:r>
            <a:r>
              <a:rPr lang="en-US" dirty="0"/>
              <a:t>S</a:t>
            </a:r>
            <a:r>
              <a:rPr lang="en-US" dirty="0" smtClean="0"/>
              <a:t>ecurity </a:t>
            </a:r>
          </a:p>
          <a:p>
            <a:pPr marL="0" indent="0" algn="ctr">
              <a:buNone/>
            </a:pPr>
            <a:endParaRPr lang="en-US" dirty="0" smtClean="0"/>
          </a:p>
          <a:p>
            <a:pPr marL="0" indent="0" algn="ctr">
              <a:buNone/>
            </a:pPr>
            <a:endParaRPr lang="en-US" dirty="0" smtClean="0"/>
          </a:p>
          <a:p>
            <a:pPr marL="0" indent="0" algn="ctr">
              <a:buNone/>
            </a:pPr>
            <a:r>
              <a:rPr lang="en-US" dirty="0"/>
              <a:t>C</a:t>
            </a:r>
            <a:r>
              <a:rPr lang="en-US" dirty="0" smtClean="0"/>
              <a:t>ollective Defense</a:t>
            </a:r>
            <a:endParaRPr lang="en-US" dirty="0"/>
          </a:p>
        </p:txBody>
      </p:sp>
      <p:sp>
        <p:nvSpPr>
          <p:cNvPr id="4" name="Up Arrow 3"/>
          <p:cNvSpPr/>
          <p:nvPr/>
        </p:nvSpPr>
        <p:spPr>
          <a:xfrm>
            <a:off x="5830329" y="4633784"/>
            <a:ext cx="531341" cy="691978"/>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Up Arrow 4"/>
          <p:cNvSpPr/>
          <p:nvPr/>
        </p:nvSpPr>
        <p:spPr>
          <a:xfrm>
            <a:off x="5830329" y="3190618"/>
            <a:ext cx="531341" cy="691978"/>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295336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06413"/>
          </a:xfrm>
        </p:spPr>
        <p:txBody>
          <a:bodyPr>
            <a:normAutofit/>
          </a:bodyPr>
          <a:lstStyle/>
          <a:p>
            <a:pPr algn="r"/>
            <a:r>
              <a:rPr lang="en-US" sz="1000" dirty="0" smtClean="0"/>
              <a:t>Foreign Policy of Kazakhstan  - </a:t>
            </a:r>
            <a:r>
              <a:rPr lang="en-US" sz="1000" cap="all" dirty="0" smtClean="0"/>
              <a:t>lecture 9</a:t>
            </a:r>
            <a:endParaRPr lang="en-US" sz="1000" dirty="0"/>
          </a:p>
        </p:txBody>
      </p:sp>
      <p:sp>
        <p:nvSpPr>
          <p:cNvPr id="3" name="Content Placeholder 2"/>
          <p:cNvSpPr>
            <a:spLocks noGrp="1"/>
          </p:cNvSpPr>
          <p:nvPr>
            <p:ph idx="1"/>
          </p:nvPr>
        </p:nvSpPr>
        <p:spPr>
          <a:xfrm>
            <a:off x="838200" y="871538"/>
            <a:ext cx="10515600" cy="5305425"/>
          </a:xfrm>
        </p:spPr>
        <p:txBody>
          <a:bodyPr>
            <a:normAutofit/>
          </a:bodyPr>
          <a:lstStyle/>
          <a:p>
            <a:pPr marL="0" indent="0" algn="ctr">
              <a:buNone/>
            </a:pPr>
            <a:r>
              <a:rPr lang="en-US" sz="2400" b="1" cap="all" dirty="0" smtClean="0"/>
              <a:t>United nations organization’s security council </a:t>
            </a:r>
          </a:p>
          <a:p>
            <a:pPr marL="0" indent="0" algn="ctr">
              <a:buNone/>
            </a:pPr>
            <a:endParaRPr lang="en-US" sz="2400" b="1" cap="all" dirty="0" smtClean="0"/>
          </a:p>
          <a:p>
            <a:pPr marL="0" indent="0" algn="ctr">
              <a:buNone/>
            </a:pPr>
            <a:endParaRPr lang="en-US" sz="2400" b="1" cap="all" dirty="0"/>
          </a:p>
          <a:p>
            <a:pPr marL="0" indent="0" algn="ctr">
              <a:buNone/>
            </a:pPr>
            <a:r>
              <a:rPr lang="en-US" sz="2400" b="1" cap="all" dirty="0" smtClean="0"/>
              <a:t>Collective security treaty organization (CSTO)</a:t>
            </a:r>
          </a:p>
          <a:p>
            <a:pPr marL="0" indent="0" algn="ctr">
              <a:buNone/>
            </a:pPr>
            <a:endParaRPr lang="en-US" sz="2400" b="1" cap="all" dirty="0" smtClean="0"/>
          </a:p>
          <a:p>
            <a:pPr marL="0" indent="0" algn="ctr">
              <a:buNone/>
            </a:pPr>
            <a:endParaRPr lang="en-US" sz="2400" b="1" cap="all" dirty="0"/>
          </a:p>
          <a:p>
            <a:pPr marL="0" indent="0" algn="ctr">
              <a:buNone/>
            </a:pPr>
            <a:r>
              <a:rPr lang="en-US" sz="2400" b="1" cap="all" dirty="0" smtClean="0"/>
              <a:t>Shanghai Cooperation Organization (SCO)</a:t>
            </a:r>
          </a:p>
          <a:p>
            <a:pPr marL="0" indent="0" algn="ctr">
              <a:buNone/>
            </a:pPr>
            <a:endParaRPr lang="en-US" sz="2400" b="1" cap="all" dirty="0" smtClean="0"/>
          </a:p>
          <a:p>
            <a:pPr marL="0" indent="0" algn="ctr">
              <a:buNone/>
            </a:pPr>
            <a:endParaRPr lang="en-US" sz="2400" b="1" cap="all" dirty="0"/>
          </a:p>
          <a:p>
            <a:pPr marL="0" indent="0" algn="ctr">
              <a:buNone/>
            </a:pPr>
            <a:r>
              <a:rPr lang="en-US" sz="2400" b="1" cap="all" dirty="0" smtClean="0"/>
              <a:t>Conference on Interaction &amp; Confidence Building Measures in Asia (CICA) </a:t>
            </a:r>
            <a:endParaRPr lang="en-US" sz="2400" b="1" cap="all" dirty="0"/>
          </a:p>
        </p:txBody>
      </p:sp>
      <p:sp>
        <p:nvSpPr>
          <p:cNvPr id="4" name="Up Arrow 3"/>
          <p:cNvSpPr/>
          <p:nvPr/>
        </p:nvSpPr>
        <p:spPr>
          <a:xfrm>
            <a:off x="5419594" y="3980343"/>
            <a:ext cx="1352811" cy="839243"/>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Up Arrow 4"/>
          <p:cNvSpPr/>
          <p:nvPr/>
        </p:nvSpPr>
        <p:spPr>
          <a:xfrm>
            <a:off x="5469550" y="2655372"/>
            <a:ext cx="1311205" cy="858505"/>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Up Arrow 5"/>
          <p:cNvSpPr/>
          <p:nvPr/>
        </p:nvSpPr>
        <p:spPr>
          <a:xfrm>
            <a:off x="5469550" y="1258048"/>
            <a:ext cx="1311205" cy="890912"/>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400111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9491471" y="2761395"/>
            <a:ext cx="1642965" cy="1642965"/>
          </a:xfrm>
          <a:prstGeom prst="rect">
            <a:avLst/>
          </a:prstGeom>
        </p:spPr>
      </p:pic>
      <p:sp>
        <p:nvSpPr>
          <p:cNvPr id="2" name="Title 1"/>
          <p:cNvSpPr>
            <a:spLocks noGrp="1"/>
          </p:cNvSpPr>
          <p:nvPr>
            <p:ph type="title"/>
          </p:nvPr>
        </p:nvSpPr>
        <p:spPr>
          <a:xfrm>
            <a:off x="838200" y="365125"/>
            <a:ext cx="10515600" cy="506413"/>
          </a:xfrm>
        </p:spPr>
        <p:txBody>
          <a:bodyPr>
            <a:normAutofit/>
          </a:bodyPr>
          <a:lstStyle/>
          <a:p>
            <a:pPr algn="r"/>
            <a:r>
              <a:rPr lang="en-US" sz="1000" dirty="0" smtClean="0"/>
              <a:t>Foreign Policy of Kazakhstan  - </a:t>
            </a:r>
            <a:r>
              <a:rPr lang="en-US" sz="1000" cap="all" dirty="0" smtClean="0"/>
              <a:t>lecture 9</a:t>
            </a:r>
            <a:endParaRPr lang="en-US" sz="1000" dirty="0"/>
          </a:p>
        </p:txBody>
      </p:sp>
      <p:sp>
        <p:nvSpPr>
          <p:cNvPr id="3" name="Content Placeholder 2"/>
          <p:cNvSpPr>
            <a:spLocks noGrp="1"/>
          </p:cNvSpPr>
          <p:nvPr>
            <p:ph idx="1"/>
          </p:nvPr>
        </p:nvSpPr>
        <p:spPr>
          <a:xfrm>
            <a:off x="838200" y="871538"/>
            <a:ext cx="10515600" cy="5305425"/>
          </a:xfrm>
        </p:spPr>
        <p:txBody>
          <a:bodyPr>
            <a:normAutofit fontScale="92500" lnSpcReduction="20000"/>
          </a:bodyPr>
          <a:lstStyle/>
          <a:p>
            <a:pPr marL="0" indent="0">
              <a:buNone/>
            </a:pPr>
            <a:r>
              <a:rPr lang="en-US" sz="4300" b="1" dirty="0" smtClean="0"/>
              <a:t>The Collective Security Treaty Organization (CSTO), </a:t>
            </a:r>
            <a:r>
              <a:rPr lang="en-US" dirty="0" smtClean="0"/>
              <a:t>the "Tashkent Pact" or "Tashkent Treaty" is a regional international organization aimed at "strengthening peace, international and regional security and stability, protecting on a collective basis the independence, territorial integrity and sovereignty of states”.</a:t>
            </a:r>
          </a:p>
          <a:p>
            <a:pPr marL="0" indent="0">
              <a:buNone/>
            </a:pPr>
            <a:r>
              <a:rPr lang="en-US" dirty="0" smtClean="0"/>
              <a:t>Formation	15 May 1992 (as Collective Security Treaty)</a:t>
            </a:r>
          </a:p>
          <a:p>
            <a:pPr marL="0" indent="0">
              <a:buNone/>
            </a:pPr>
            <a:r>
              <a:rPr lang="en-US" dirty="0" smtClean="0"/>
              <a:t>7 October 2002 (as Collective Security Treaty Organization)</a:t>
            </a:r>
          </a:p>
          <a:p>
            <a:pPr marL="0" indent="0">
              <a:buNone/>
            </a:pPr>
            <a:r>
              <a:rPr lang="en-US" dirty="0" smtClean="0"/>
              <a:t>Type	Military alliance</a:t>
            </a:r>
          </a:p>
          <a:p>
            <a:pPr marL="0" indent="0">
              <a:buNone/>
            </a:pPr>
            <a:r>
              <a:rPr lang="en-US" dirty="0" smtClean="0"/>
              <a:t>Headquarters- Moscow, Russia</a:t>
            </a:r>
          </a:p>
          <a:p>
            <a:pPr marL="0" indent="0">
              <a:buNone/>
            </a:pPr>
            <a:r>
              <a:rPr lang="en-US" dirty="0" smtClean="0"/>
              <a:t>Membership - 6 members (Armenia, Belarus, Kazakhstan, Kyrgyzstan, Russia, Tajikistan)</a:t>
            </a:r>
          </a:p>
          <a:p>
            <a:pPr marL="0" indent="0">
              <a:buNone/>
            </a:pPr>
            <a:r>
              <a:rPr lang="en-US" dirty="0" smtClean="0"/>
              <a:t>2 observers</a:t>
            </a:r>
          </a:p>
          <a:p>
            <a:pPr marL="0" indent="0">
              <a:buNone/>
            </a:pPr>
            <a:r>
              <a:rPr lang="en-US" dirty="0" smtClean="0"/>
              <a:t>Official language- Russian</a:t>
            </a:r>
          </a:p>
          <a:p>
            <a:pPr marL="0" indent="0">
              <a:buNone/>
            </a:pPr>
            <a:endParaRPr lang="en-US" dirty="0"/>
          </a:p>
        </p:txBody>
      </p:sp>
    </p:spTree>
    <p:extLst>
      <p:ext uri="{BB962C8B-B14F-4D97-AF65-F5344CB8AC3E}">
        <p14:creationId xmlns:p14="http://schemas.microsoft.com/office/powerpoint/2010/main" val="4663982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06413"/>
          </a:xfrm>
        </p:spPr>
        <p:txBody>
          <a:bodyPr>
            <a:normAutofit/>
          </a:bodyPr>
          <a:lstStyle/>
          <a:p>
            <a:pPr algn="r"/>
            <a:r>
              <a:rPr lang="en-US" sz="1000" dirty="0" smtClean="0"/>
              <a:t>Foreign Policy of Kazakhstan  - </a:t>
            </a:r>
            <a:r>
              <a:rPr lang="en-US" sz="1000" cap="all" dirty="0" smtClean="0"/>
              <a:t>lecture 9</a:t>
            </a:r>
            <a:endParaRPr lang="en-US" sz="1000" dirty="0"/>
          </a:p>
        </p:txBody>
      </p:sp>
      <p:sp>
        <p:nvSpPr>
          <p:cNvPr id="3" name="Content Placeholder 2"/>
          <p:cNvSpPr>
            <a:spLocks noGrp="1"/>
          </p:cNvSpPr>
          <p:nvPr>
            <p:ph idx="1"/>
          </p:nvPr>
        </p:nvSpPr>
        <p:spPr>
          <a:xfrm>
            <a:off x="402336" y="871538"/>
            <a:ext cx="11521440" cy="5840158"/>
          </a:xfrm>
        </p:spPr>
        <p:txBody>
          <a:bodyPr>
            <a:normAutofit fontScale="92500" lnSpcReduction="10000"/>
          </a:bodyPr>
          <a:lstStyle/>
          <a:p>
            <a:pPr marL="0" indent="0">
              <a:buNone/>
            </a:pPr>
            <a:r>
              <a:rPr lang="en-US" b="1" cap="all" dirty="0" smtClean="0"/>
              <a:t>CSTO structure</a:t>
            </a:r>
          </a:p>
          <a:p>
            <a:r>
              <a:rPr lang="en-US" dirty="0" smtClean="0"/>
              <a:t>The highest body - the Collective Security Council (CSC) - includes the heads of the member states.</a:t>
            </a:r>
          </a:p>
          <a:p>
            <a:r>
              <a:rPr lang="en-US" dirty="0" smtClean="0"/>
              <a:t>The Council of Foreign Ministers (CFM) is an advisory and executive body of the Organization.</a:t>
            </a:r>
          </a:p>
          <a:p>
            <a:r>
              <a:rPr lang="en-US" dirty="0" smtClean="0"/>
              <a:t>The Council of Defense Ministers (CMO) is an advisory and executive body of the Organization.</a:t>
            </a:r>
          </a:p>
          <a:p>
            <a:r>
              <a:rPr lang="en-US" dirty="0" smtClean="0"/>
              <a:t>The Committee of Secretaries of the Security Councils (CSSC) is an advisory and executive body of the Organization.</a:t>
            </a:r>
          </a:p>
          <a:p>
            <a:r>
              <a:rPr lang="en-US" dirty="0" smtClean="0"/>
              <a:t>The CSTO Permanent Council - deals with the coordination of interaction between the member states in the implementation of decisions made by the bodies of the Organization.</a:t>
            </a:r>
          </a:p>
          <a:p>
            <a:r>
              <a:rPr lang="en-US" dirty="0" smtClean="0"/>
              <a:t>The Secretary General is the highest administrative officer of the Organization. Secretariat of the Organization.</a:t>
            </a:r>
          </a:p>
          <a:p>
            <a:r>
              <a:rPr lang="en-US" dirty="0" smtClean="0"/>
              <a:t>Parliamentary Assembly of the CSTO.</a:t>
            </a:r>
            <a:endParaRPr lang="en-US" dirty="0"/>
          </a:p>
        </p:txBody>
      </p:sp>
    </p:spTree>
    <p:extLst>
      <p:ext uri="{BB962C8B-B14F-4D97-AF65-F5344CB8AC3E}">
        <p14:creationId xmlns:p14="http://schemas.microsoft.com/office/powerpoint/2010/main" val="40473937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6962965" y="1929384"/>
            <a:ext cx="4247579" cy="4247579"/>
          </a:xfrm>
          <a:prstGeom prst="rect">
            <a:avLst/>
          </a:prstGeom>
        </p:spPr>
      </p:pic>
      <p:sp>
        <p:nvSpPr>
          <p:cNvPr id="2" name="Title 1"/>
          <p:cNvSpPr>
            <a:spLocks noGrp="1"/>
          </p:cNvSpPr>
          <p:nvPr>
            <p:ph type="title"/>
          </p:nvPr>
        </p:nvSpPr>
        <p:spPr>
          <a:xfrm>
            <a:off x="838200" y="365125"/>
            <a:ext cx="10515600" cy="506413"/>
          </a:xfrm>
        </p:spPr>
        <p:txBody>
          <a:bodyPr>
            <a:normAutofit/>
          </a:bodyPr>
          <a:lstStyle/>
          <a:p>
            <a:pPr algn="r"/>
            <a:r>
              <a:rPr lang="en-US" sz="1000" dirty="0" smtClean="0"/>
              <a:t>Foreign Policy of Kazakhstan  - </a:t>
            </a:r>
            <a:r>
              <a:rPr lang="en-US" sz="1000" cap="all" dirty="0" smtClean="0"/>
              <a:t>lecture 9</a:t>
            </a:r>
            <a:endParaRPr lang="en-US" sz="1000" dirty="0"/>
          </a:p>
        </p:txBody>
      </p:sp>
      <p:sp>
        <p:nvSpPr>
          <p:cNvPr id="3" name="Content Placeholder 2"/>
          <p:cNvSpPr>
            <a:spLocks noGrp="1"/>
          </p:cNvSpPr>
          <p:nvPr>
            <p:ph idx="1"/>
          </p:nvPr>
        </p:nvSpPr>
        <p:spPr>
          <a:xfrm>
            <a:off x="838200" y="871538"/>
            <a:ext cx="10515600" cy="5305425"/>
          </a:xfrm>
        </p:spPr>
        <p:txBody>
          <a:bodyPr>
            <a:normAutofit fontScale="85000" lnSpcReduction="20000"/>
          </a:bodyPr>
          <a:lstStyle/>
          <a:p>
            <a:pPr marL="0" indent="0">
              <a:buNone/>
            </a:pPr>
            <a:r>
              <a:rPr lang="en-US" sz="4800" b="1" dirty="0" smtClean="0"/>
              <a:t>The Shanghai Cooperation Organization (SCO), </a:t>
            </a:r>
            <a:r>
              <a:rPr lang="en-US" dirty="0" smtClean="0"/>
              <a:t>or Shanghai Pact (2001) is a security, political, and economic organization.</a:t>
            </a:r>
          </a:p>
          <a:p>
            <a:pPr marL="0" indent="0">
              <a:buNone/>
            </a:pPr>
            <a:r>
              <a:rPr lang="en-US" dirty="0" smtClean="0"/>
              <a:t>Predecessor- Shanghai Five group, founded on 26 April 1996	</a:t>
            </a:r>
          </a:p>
          <a:p>
            <a:pPr marL="0" indent="0">
              <a:buNone/>
            </a:pPr>
            <a:r>
              <a:rPr lang="en-US" dirty="0" smtClean="0"/>
              <a:t>Headquarters are in Beijing, China</a:t>
            </a:r>
          </a:p>
          <a:p>
            <a:pPr marL="0" indent="0">
              <a:buNone/>
            </a:pPr>
            <a:r>
              <a:rPr lang="en-US" dirty="0" smtClean="0"/>
              <a:t>Membership: 8 member states (</a:t>
            </a:r>
            <a:r>
              <a:rPr lang="fi-FI" dirty="0" smtClean="0"/>
              <a:t>China, India, Kazakhstan, Kyrgyzstan, Pakistan, Russia, Tajikistan, Uzbekistan</a:t>
            </a:r>
            <a:r>
              <a:rPr lang="en-US" dirty="0" smtClean="0"/>
              <a:t>), 4 observer states, 6 dialogue partners,  4 guest attendances.</a:t>
            </a:r>
          </a:p>
          <a:p>
            <a:pPr marL="0" indent="0">
              <a:buNone/>
            </a:pPr>
            <a:r>
              <a:rPr lang="en-US" dirty="0" smtClean="0"/>
              <a:t>Official languages are Chinese and Russian</a:t>
            </a:r>
          </a:p>
          <a:p>
            <a:pPr marL="0" indent="0">
              <a:buNone/>
            </a:pPr>
            <a:r>
              <a:rPr lang="en-US" dirty="0" smtClean="0"/>
              <a:t>Secretary General - Vladimir Norov</a:t>
            </a:r>
          </a:p>
          <a:p>
            <a:pPr marL="0" indent="0">
              <a:buNone/>
            </a:pPr>
            <a:r>
              <a:rPr lang="en-US" dirty="0" smtClean="0"/>
              <a:t>Deputy Secretaries General	:</a:t>
            </a:r>
          </a:p>
          <a:p>
            <a:pPr marL="0" indent="0">
              <a:buNone/>
            </a:pPr>
            <a:r>
              <a:rPr lang="en-US" dirty="0" err="1" smtClean="0"/>
              <a:t>Sabyr</a:t>
            </a:r>
            <a:r>
              <a:rPr lang="en-US" dirty="0" smtClean="0"/>
              <a:t> </a:t>
            </a:r>
            <a:r>
              <a:rPr lang="en-US" dirty="0" err="1" smtClean="0"/>
              <a:t>Imandosov</a:t>
            </a:r>
            <a:endParaRPr lang="en-US" dirty="0" smtClean="0"/>
          </a:p>
          <a:p>
            <a:pPr marL="0" indent="0">
              <a:buNone/>
            </a:pPr>
            <a:r>
              <a:rPr lang="en-US" dirty="0" smtClean="0"/>
              <a:t>Wang </a:t>
            </a:r>
            <a:r>
              <a:rPr lang="en-US" dirty="0" err="1" smtClean="0"/>
              <a:t>Kaiwen</a:t>
            </a:r>
            <a:endParaRPr lang="en-US" dirty="0" smtClean="0"/>
          </a:p>
          <a:p>
            <a:pPr marL="0" indent="0">
              <a:buNone/>
            </a:pPr>
            <a:r>
              <a:rPr lang="en-US" dirty="0" smtClean="0"/>
              <a:t>Aziz </a:t>
            </a:r>
            <a:r>
              <a:rPr lang="en-US" dirty="0" err="1" smtClean="0"/>
              <a:t>Nosirov</a:t>
            </a:r>
            <a:endParaRPr lang="en-US" dirty="0" smtClean="0"/>
          </a:p>
          <a:p>
            <a:pPr marL="0" indent="0">
              <a:buNone/>
            </a:pPr>
            <a:r>
              <a:rPr lang="en-US" dirty="0" smtClean="0"/>
              <a:t>Vladimir </a:t>
            </a:r>
            <a:r>
              <a:rPr lang="en-US" dirty="0" err="1" smtClean="0"/>
              <a:t>Potapenko</a:t>
            </a:r>
            <a:endParaRPr lang="en-US" dirty="0"/>
          </a:p>
        </p:txBody>
      </p:sp>
    </p:spTree>
    <p:extLst>
      <p:ext uri="{BB962C8B-B14F-4D97-AF65-F5344CB8AC3E}">
        <p14:creationId xmlns:p14="http://schemas.microsoft.com/office/powerpoint/2010/main" val="15476673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1499</TotalTime>
  <Words>753</Words>
  <Application>Microsoft Office PowerPoint</Application>
  <PresentationFormat>Widescreen</PresentationFormat>
  <Paragraphs>94</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Office Theme</vt:lpstr>
      <vt:lpstr>Foreign Policy of Kazakhstan  lecture 9</vt:lpstr>
      <vt:lpstr>Foreign Policy of Kazakhstan  - lecture 9</vt:lpstr>
      <vt:lpstr>Foreign Policy of Kazakhstan  - lecture 9</vt:lpstr>
      <vt:lpstr>Foreign Policy of Kazakhstan  - lecture 9</vt:lpstr>
      <vt:lpstr>Foreign Policy of Kazakhstan  - lecture 9</vt:lpstr>
      <vt:lpstr>Foreign Policy of Kazakhstan  - lecture 9</vt:lpstr>
      <vt:lpstr>Foreign Policy of Kazakhstan  - lecture 9</vt:lpstr>
      <vt:lpstr>Foreign Policy of Kazakhstan  - lecture 9</vt:lpstr>
      <vt:lpstr>Foreign Policy of Kazakhstan  - lecture 9</vt:lpstr>
      <vt:lpstr>Foreign Policy of Kazakhstan  - lecture 9</vt:lpstr>
      <vt:lpstr>Foreign Policy of Kazakhstan  - lecture 9</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Foreign Policy of Kazakhstan  lecture 9</dc:title>
  <dc:creator>Marem Buzurtanova</dc:creator>
  <cp:lastModifiedBy>Marem Buzurtanova</cp:lastModifiedBy>
  <cp:revision>14</cp:revision>
  <dcterms:created xsi:type="dcterms:W3CDTF">2020-11-10T04:04:28Z</dcterms:created>
  <dcterms:modified xsi:type="dcterms:W3CDTF">2020-11-13T03:04:56Z</dcterms:modified>
</cp:coreProperties>
</file>